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7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ype="http://schemas.openxmlformats.org/officeDocument/2006/relationships/presProps" Target="presProps.xml"/>  <Relationship Id="rId14" Type="http://schemas.openxmlformats.org/officeDocument/2006/relationships/viewProps" Target="viewProps.xml"/>  <Relationship Id="rId15" Type="http://schemas.openxmlformats.org/officeDocument/2006/relationships/theme" Target="theme/theme1.xml"/>  <Relationship Id="rId16" Type="http://schemas.openxmlformats.org/officeDocument/2006/relationships/tableStyles" Target="tableStyles.xml"/>  <Relationship Id="rId17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3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3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media/image13.sv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20.png" Type="http://schemas.openxmlformats.org/officeDocument/2006/relationships/image"/><Relationship Id="rId2" Target="../media/image21.sv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slideLayouts/slideLayout1.xml" Type="http://schemas.openxmlformats.org/officeDocument/2006/relationships/slideLayout"/><Relationship Id="rId8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26.png" Type="http://schemas.openxmlformats.org/officeDocument/2006/relationships/image"/><Relationship Id="rId2" Target="../media/image27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media/image29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30.png" Type="http://schemas.openxmlformats.org/officeDocument/2006/relationships/image"/><Relationship Id="rId2" Target="../media/image31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12500" b="12500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195089" y="757048"/>
            <a:ext cx="9798775" cy="5342189"/>
          </a:xfrm>
          <a:prstGeom prst="rect">
            <a:avLst/>
          </a:prstGeom>
          <a:solidFill>
            <a:srgbClr val="ffffff">
              <a:alpha val="5000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1145095" y="997643"/>
            <a:ext cx="9898762" cy="490414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7776"/>
              </a:lnSpc>
              <a:buNone/>
            </a:pPr>
            <a:r>
              <a:rPr lang="en-US" b="1" sz="6750" dirty="0" smtClean="0">
                <a:solidFill>
                  <a:srgbClr val="000000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the </a:t>
            </a:r>
            <a:r>
              <a:rPr lang="en-US" b="1" sz="67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FAANG</a:t>
            </a:r>
            <a:r>
              <a:rPr lang="en-US" b="1" sz="6750" dirty="0" smtClean="0">
                <a:solidFill>
                  <a:srgbClr val="000000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Stocks: Correlation between Price and Volume with Economic Changes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137" y="-57136"/>
            <a:ext cx="12188950" cy="1295076"/>
          </a:xfrm>
          <a:prstGeom prst="rect">
            <a:avLst/>
          </a:prstGeom>
          <a:solidFill>
            <a:srgbClr val="11a9e2"/>
          </a:solidFill>
        </p:spPr>
      </p:sp>
      <p:sp>
        <p:nvSpPr>
          <p:cNvPr id="3" name="Object 2"/>
          <p:cNvSpPr/>
          <p:nvPr/>
        </p:nvSpPr>
        <p:spPr>
          <a:xfrm>
            <a:off x="57136" y="330465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Stock Based on Performance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2" y="1771207"/>
            <a:ext cx="11377331" cy="470417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rcRect l="0" r="0" t="3441" b="3441"/>
          <a:stretch/>
        </p:blipFill>
        <p:spPr>
          <a:xfrm>
            <a:off x="1351355" y="1469580"/>
            <a:ext cx="9486243" cy="5005801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779980" y="476131"/>
            <a:ext cx="3942364" cy="5913546"/>
          </a:xfrm>
          <a:prstGeom prst="rect">
            <a:avLst/>
          </a:prstGeom>
          <a:solidFill>
            <a:srgbClr val="11a9e2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32371" r="32371" t="10336" b="10336"/>
          <a:stretch/>
        </p:blipFill>
        <p:spPr>
          <a:xfrm>
            <a:off x="7779980" y="476131"/>
            <a:ext cx="3942364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23293" y="2064028"/>
            <a:ext cx="7133394" cy="77133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6075"/>
              </a:lnSpc>
              <a:buNone/>
            </a:pPr>
            <a:r>
              <a:rPr lang="en-US" b="1" sz="5625" dirty="0" smtClean="0">
                <a:solidFill>
                  <a:srgbClr val="11a9e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Conclusion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23293" y="2895620"/>
            <a:ext cx="7133394" cy="64753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92"/>
              </a:lnSpc>
              <a:spcBef>
                <a:spcPts val="465"/>
              </a:spcBef>
              <a:buNone/>
            </a:pPr>
            <a:r>
              <a:rPr lang="en-US" sz="1800" spc="1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FAANG Stocks, interest rate changes do not correlate to the stock prices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23293" y="3664274"/>
            <a:ext cx="7133394" cy="64753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92"/>
              </a:lnSpc>
              <a:spcBef>
                <a:spcPts val="935"/>
              </a:spcBef>
              <a:buNone/>
            </a:pPr>
            <a:r>
              <a:rPr lang="en-US" sz="1800" spc="1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Inflation rates did not have correlation to the volume of stocks purchased 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23293" y="4432928"/>
            <a:ext cx="7133394" cy="3237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92"/>
              </a:lnSpc>
              <a:spcBef>
                <a:spcPts val="935"/>
              </a:spcBef>
              <a:buNone/>
            </a:pPr>
            <a:r>
              <a:rPr lang="en-US" sz="1800" spc="18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our research Apple was the best performing stock 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769957" y="6499782"/>
            <a:ext cx="228543" cy="23806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1944"/>
              </a:lnSpc>
              <a:buNone/>
            </a:pPr>
            <a:r>
              <a:rPr lang="en-US" sz="1350" spc="14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a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29507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Object 2"/>
          <p:cNvSpPr/>
          <p:nvPr/>
        </p:nvSpPr>
        <p:spPr>
          <a:xfrm>
            <a:off x="0" y="387600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11a9e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Excelsior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-2865" r="-2865" t="13325" b="37775"/>
          <a:stretch/>
        </p:blipFill>
        <p:spPr>
          <a:xfrm>
            <a:off x="476131" y="2615863"/>
            <a:ext cx="952262" cy="952262"/>
          </a:xfrm>
          <a:prstGeom prst="ellipse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1" y="2615863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1553377" y="2894995"/>
            <a:ext cx="1440296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Ariel Richardson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2"/>
          <a:srcRect l="-1595" r="-1595" t="10161" b="14310"/>
          <a:stretch/>
        </p:blipFill>
        <p:spPr>
          <a:xfrm>
            <a:off x="3404336" y="2615863"/>
            <a:ext cx="952262" cy="952262"/>
          </a:xfrm>
          <a:prstGeom prst="ellipse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404336" y="2615863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9" name="Object 8"/>
          <p:cNvSpPr/>
          <p:nvPr/>
        </p:nvSpPr>
        <p:spPr>
          <a:xfrm>
            <a:off x="4481582" y="2894995"/>
            <a:ext cx="1440296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Ashley Blackmon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3"/>
          <a:srcRect l="20875" r="17051" t="1172" b="52273"/>
          <a:stretch/>
        </p:blipFill>
        <p:spPr>
          <a:xfrm>
            <a:off x="6332541" y="2615863"/>
            <a:ext cx="952262" cy="952262"/>
          </a:xfrm>
          <a:prstGeom prst="ellipse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6332541" y="2615863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7409788" y="3042596"/>
            <a:ext cx="1440296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Colton Short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4"/>
          <a:srcRect l="2188" r="2187" t="0" b="0"/>
          <a:stretch/>
        </p:blipFill>
        <p:spPr>
          <a:xfrm>
            <a:off x="9260747" y="2615863"/>
            <a:ext cx="952262" cy="952262"/>
          </a:xfrm>
          <a:prstGeom prst="ellipse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260747" y="2615863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15" name="Object 14"/>
          <p:cNvSpPr/>
          <p:nvPr/>
        </p:nvSpPr>
        <p:spPr>
          <a:xfrm>
            <a:off x="10337993" y="2894995"/>
            <a:ext cx="1440296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Kara Simone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5"/>
          <a:srcRect l="16959" r="44935" t="8971" b="62449"/>
          <a:stretch/>
        </p:blipFill>
        <p:spPr>
          <a:xfrm>
            <a:off x="476131" y="4044256"/>
            <a:ext cx="952262" cy="952262"/>
          </a:xfrm>
          <a:prstGeom prst="ellipse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476131" y="4044256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18" name="Object 17"/>
          <p:cNvSpPr/>
          <p:nvPr/>
        </p:nvSpPr>
        <p:spPr>
          <a:xfrm>
            <a:off x="1553377" y="4470989"/>
            <a:ext cx="1440296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Luis Aguayo</a:t>
            </a:r>
            <a:endParaRPr lang="en-US" dirty="0"/>
          </a:p>
        </p:txBody>
      </p:sp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404336" y="4044256"/>
            <a:ext cx="952262" cy="952262"/>
          </a:xfrm>
          <a:prstGeom prst="ellipse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3404336" y="4044256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21" name="Object 20"/>
          <p:cNvSpPr/>
          <p:nvPr/>
        </p:nvSpPr>
        <p:spPr>
          <a:xfrm>
            <a:off x="4481582" y="4470989"/>
            <a:ext cx="1440296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Marlon Ruiz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7"/>
          <a:srcRect l="0" r="0" t="12500" b="12500"/>
          <a:stretch/>
        </p:blipFill>
        <p:spPr>
          <a:xfrm>
            <a:off x="6332541" y="4044256"/>
            <a:ext cx="952262" cy="952262"/>
          </a:xfrm>
          <a:prstGeom prst="ellipse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6332541" y="4044256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24" name="Object 23"/>
          <p:cNvSpPr/>
          <p:nvPr/>
        </p:nvSpPr>
        <p:spPr>
          <a:xfrm>
            <a:off x="7409788" y="4323388"/>
            <a:ext cx="1440296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Saeeda Panjwani</a:t>
            </a:r>
            <a:endParaRPr lang="en-US" dirty="0"/>
          </a:p>
        </p:txBody>
      </p:sp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8"/>
          <a:srcRect l="7569" r="7569" t="0" b="0"/>
          <a:stretch/>
        </p:blipFill>
        <p:spPr>
          <a:xfrm>
            <a:off x="9260747" y="4044256"/>
            <a:ext cx="952262" cy="952262"/>
          </a:xfrm>
          <a:prstGeom prst="ellipse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9260747" y="4044256"/>
            <a:ext cx="952262" cy="952262"/>
          </a:xfrm>
          <a:prstGeom prst="ellipse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27" name="Object 26"/>
          <p:cNvSpPr/>
          <p:nvPr/>
        </p:nvSpPr>
        <p:spPr>
          <a:xfrm>
            <a:off x="10337993" y="4323388"/>
            <a:ext cx="1440296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Steve Kennedy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865183" y="6499782"/>
            <a:ext cx="133317" cy="23806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1944"/>
              </a:lnSpc>
              <a:buNone/>
            </a:pPr>
            <a:r>
              <a:rPr lang="en-US" sz="1350" spc="14" kern="0" dirty="0" smtClean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105778" y="476131"/>
            <a:ext cx="4616566" cy="5913546"/>
          </a:xfrm>
          <a:prstGeom prst="rect">
            <a:avLst/>
          </a:prstGeom>
          <a:solidFill>
            <a:srgbClr val="11a9e2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0" r="0" t="7302" b="7302"/>
          <a:stretch/>
        </p:blipFill>
        <p:spPr>
          <a:xfrm>
            <a:off x="7105778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21388" y="2454009"/>
            <a:ext cx="6463001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11a9e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FAANG</a:t>
            </a:r>
            <a:r>
              <a:rPr lang="en-US" b="1" sz="37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Stocks Overview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21388" y="3089792"/>
            <a:ext cx="6463001" cy="12950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92"/>
              </a:lnSpc>
              <a:spcBef>
                <a:spcPts val="719"/>
              </a:spcBef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FAANG stocks are a group of five technology stocks that have been some of the most visible investments in recent years. These stocks include Facebook, Amazon, Apple, Netflix, and Google. 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65183" y="6499782"/>
            <a:ext cx="133317" cy="23806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1944"/>
              </a:lnSpc>
              <a:buNone/>
            </a:pPr>
            <a:r>
              <a:rPr lang="en-US" sz="1350" spc="14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290767" cy="5913546"/>
          </a:xfrm>
          <a:prstGeom prst="rect">
            <a:avLst/>
          </a:prstGeom>
          <a:solidFill>
            <a:srgbClr val="11a9e2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20177" r="20177" t="0" b="0"/>
          <a:stretch/>
        </p:blipFill>
        <p:spPr>
          <a:xfrm>
            <a:off x="476131" y="476131"/>
            <a:ext cx="5290767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23669" y="2182614"/>
            <a:ext cx="5698990" cy="108557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Impact of </a:t>
            </a:r>
            <a:r>
              <a:rPr lang="en-US" b="1" sz="3750" dirty="0" smtClean="0">
                <a:solidFill>
                  <a:srgbClr val="11a9e2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FAANG</a:t>
            </a:r>
            <a:r>
              <a:rPr lang="en-US" b="1" sz="375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Stocks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972110" y="3361187"/>
            <a:ext cx="6002107" cy="12950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92"/>
              </a:lnSpc>
              <a:spcBef>
                <a:spcPts val="719"/>
              </a:spcBef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FAANG stocks have had an impact on the global economy. Their prices and trading volumes do not  correlate with economic markers we chose to use in this project.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65183" y="6499782"/>
            <a:ext cx="133317" cy="23806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lnSpc>
                <a:spcPts val="1944"/>
              </a:lnSpc>
              <a:buNone/>
            </a:pPr>
            <a:r>
              <a:rPr lang="en-US" sz="1350" spc="14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7600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Answering the Four Questions using Nasdaq API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916177" y="2156397"/>
            <a:ext cx="1428393" cy="1428393"/>
          </a:xfrm>
          <a:prstGeom prst="ellipse">
            <a:avLst/>
          </a:prstGeom>
          <a:solidFill>
            <a:srgbClr val="11a9e2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54178" y="2560803"/>
            <a:ext cx="580880" cy="61897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394337" y="3668708"/>
            <a:ext cx="2472072" cy="11808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does Treasury interest rate changes affect stock prices during 2022?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844382" y="2156397"/>
            <a:ext cx="1428393" cy="1428393"/>
          </a:xfrm>
          <a:prstGeom prst="ellipse">
            <a:avLst/>
          </a:prstGeom>
          <a:solidFill>
            <a:srgbClr val="11a9e2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4017" y="2627758"/>
            <a:ext cx="561835" cy="47613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238744" y="3668708"/>
            <a:ext cx="2639670" cy="11808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does the inflation rate correlate with stock trading volume during 2022?  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87972" y="2156397"/>
            <a:ext cx="1428393" cy="1428393"/>
          </a:xfrm>
          <a:prstGeom prst="ellipse">
            <a:avLst/>
          </a:prstGeom>
          <a:solidFill>
            <a:srgbClr val="11a9e2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9448" y="2611018"/>
            <a:ext cx="495176" cy="504699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351147" y="3668708"/>
            <a:ext cx="2697282" cy="8856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the relationship between stock prices and time?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156397"/>
            <a:ext cx="1428393" cy="1428393"/>
          </a:xfrm>
          <a:prstGeom prst="ellipse">
            <a:avLst/>
          </a:prstGeom>
          <a:solidFill>
            <a:srgbClr val="11a9e2"/>
          </a:solidFill>
        </p:spPr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5694" y="2577543"/>
            <a:ext cx="504699" cy="58088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156474" y="3668708"/>
            <a:ext cx="2660620" cy="11808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stock appear to be the best investment insofar as performance?   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884978"/>
            <a:ext cx="12188952" cy="971307"/>
          </a:xfrm>
          <a:prstGeom prst="rect">
            <a:avLst/>
          </a:prstGeom>
          <a:solidFill>
            <a:srgbClr val="11a9e2"/>
          </a:solidFill>
        </p:spPr>
      </p:sp>
      <p:sp>
        <p:nvSpPr>
          <p:cNvPr id="16" name="Object 15"/>
          <p:cNvSpPr/>
          <p:nvPr/>
        </p:nvSpPr>
        <p:spPr>
          <a:xfrm>
            <a:off x="-95226" y="6192232"/>
            <a:ext cx="12379404" cy="36186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916"/>
              </a:lnSpc>
              <a:buNone/>
            </a:pPr>
            <a:r>
              <a:rPr lang="en-US" sz="2250" spc="22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utilizing the Nasdaq API, our team was able to answer the questions above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a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539837"/>
            <a:ext cx="3142464" cy="379952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Data with the NASDAQ API: Our Summary and Challenges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650212" y="2233054"/>
            <a:ext cx="1428393" cy="1428393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71415" y="2595734"/>
            <a:ext cx="590402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447857" y="3745365"/>
            <a:ext cx="1833104" cy="590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the process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284803" y="2233054"/>
            <a:ext cx="1428393" cy="1428393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287" y="2704535"/>
            <a:ext cx="561835" cy="47613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7234333" y="3745365"/>
            <a:ext cx="1529333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analysis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919395" y="2233054"/>
            <a:ext cx="1428393" cy="1428393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7080" y="2604102"/>
            <a:ext cx="647538" cy="695151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9994623" y="3745365"/>
            <a:ext cx="1277935" cy="2952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33"/>
              </a:lnSpc>
              <a:buNone/>
            </a:pPr>
            <a:r>
              <a:rPr lang="en-US" sz="1800" spc="18" kern="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0" cy="1295076"/>
          </a:xfrm>
          <a:prstGeom prst="rect">
            <a:avLst/>
          </a:prstGeom>
          <a:solidFill>
            <a:srgbClr val="11a9e2"/>
          </a:solidFill>
        </p:spPr>
      </p:sp>
      <p:sp>
        <p:nvSpPr>
          <p:cNvPr id="3" name="Object 2"/>
          <p:cNvSpPr/>
          <p:nvPr/>
        </p:nvSpPr>
        <p:spPr>
          <a:xfrm>
            <a:off x="0" y="387600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and Lowest Performing Stocks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85679" y="1771207"/>
            <a:ext cx="5675459" cy="425659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380155" y="1771207"/>
            <a:ext cx="5433115" cy="4074836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0" cy="1295076"/>
          </a:xfrm>
          <a:prstGeom prst="rect">
            <a:avLst/>
          </a:prstGeom>
          <a:solidFill>
            <a:srgbClr val="11a9e2"/>
          </a:solidFill>
        </p:spPr>
      </p:sp>
      <p:sp>
        <p:nvSpPr>
          <p:cNvPr id="3" name="Object 2"/>
          <p:cNvSpPr/>
          <p:nvPr/>
        </p:nvSpPr>
        <p:spPr>
          <a:xfrm>
            <a:off x="0" y="387600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Treasury Interest Rate Changes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0905" y="1771207"/>
            <a:ext cx="5579281" cy="4184461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27793" y="1771207"/>
            <a:ext cx="5559216" cy="416941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85579" y="6133459"/>
            <a:ext cx="3770957" cy="3237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92"/>
              </a:lnSpc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R-Value =0.086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894376" y="6070832"/>
            <a:ext cx="3143774" cy="3237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92"/>
              </a:lnSpc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R-Value = 0.089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0" cy="1295076"/>
          </a:xfrm>
          <a:prstGeom prst="rect">
            <a:avLst/>
          </a:prstGeom>
          <a:solidFill>
            <a:srgbClr val="11a9e2"/>
          </a:solidFill>
        </p:spPr>
      </p:sp>
      <p:sp>
        <p:nvSpPr>
          <p:cNvPr id="3" name="Object 2"/>
          <p:cNvSpPr/>
          <p:nvPr/>
        </p:nvSpPr>
        <p:spPr>
          <a:xfrm>
            <a:off x="0" y="387600"/>
            <a:ext cx="12188952" cy="54278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320"/>
              </a:lnSpc>
              <a:buNone/>
            </a:pPr>
            <a:r>
              <a:rPr lang="en-US" b="1" sz="3750" dirty="0" smtClean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Inflation Rate Correlate to Stock Volume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0905" y="1771207"/>
            <a:ext cx="5704074" cy="402690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27793" y="1771207"/>
            <a:ext cx="5608599" cy="402690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799150" y="6085846"/>
            <a:ext cx="3435106" cy="3237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92"/>
              </a:lnSpc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R-Value = 0.024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09398" y="6085846"/>
            <a:ext cx="2985505" cy="3237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92"/>
              </a:lnSpc>
              <a:buNone/>
            </a:pPr>
            <a:r>
              <a:rPr lang="en-US" sz="1800" spc="18" kern="0" dirty="0" smtClean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R-Value = 0.035</a:t>
            </a:r>
            <a:endParaRPr lang="en-US" dirty="0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2023-03-14T01:29:53.683Z</dcterms:created>
  <dcterms:modified xsi:type="dcterms:W3CDTF">2023-03-14T01:29:53.683Z</dcterms:modified>
</cp:coreProperties>
</file>